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9" r:id="rId3"/>
    <p:sldId id="259" r:id="rId4"/>
    <p:sldId id="271" r:id="rId5"/>
    <p:sldId id="260" r:id="rId6"/>
    <p:sldId id="272" r:id="rId7"/>
    <p:sldId id="268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7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CA6E-623A-417E-8BA9-1AB111DD4CE0}" type="datetimeFigureOut">
              <a:rPr lang="es-ES" smtClean="0"/>
              <a:t>10/04/2018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42D04-EB31-4FC1-B391-E4995FC14A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63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2D04-EB31-4FC1-B391-E4995FC14A7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0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2D04-EB31-4FC1-B391-E4995FC14A7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08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42D04-EB31-4FC1-B391-E4995FC14A7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0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4/10/2018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4/10/2018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299942"/>
            <a:ext cx="8458200" cy="685800"/>
          </a:xfrm>
        </p:spPr>
        <p:txBody>
          <a:bodyPr>
            <a:normAutofit fontScale="85000" lnSpcReduction="20000"/>
          </a:bodyPr>
          <a:lstStyle/>
          <a:p>
            <a:r>
              <a:rPr lang="es-ES" smtClean="0">
                <a:solidFill>
                  <a:schemeClr val="bg1"/>
                </a:solidFill>
              </a:rPr>
              <a:t>Integración con el Sistema Ilita para la rendición de adelantos</a:t>
            </a:r>
            <a:endParaRPr lang="es-ES" smtClean="0">
              <a:solidFill>
                <a:schemeClr val="bg1"/>
              </a:solidFill>
            </a:endParaRPr>
          </a:p>
          <a:p>
            <a:r>
              <a:rPr lang="es-ES" smtClean="0">
                <a:solidFill>
                  <a:schemeClr val="bg1"/>
                </a:solidFill>
              </a:rPr>
              <a:t>SGyAP </a:t>
            </a:r>
            <a:r>
              <a:rPr lang="es-ES" smtClean="0">
                <a:solidFill>
                  <a:schemeClr val="bg1"/>
                </a:solidFill>
              </a:rPr>
              <a:t>- </a:t>
            </a:r>
            <a:r>
              <a:rPr lang="es-ES" smtClean="0">
                <a:solidFill>
                  <a:schemeClr val="bg1"/>
                </a:solidFill>
              </a:rPr>
              <a:t>2018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3219822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ES" sz="6000" cap="all">
                <a:solidFill>
                  <a:prstClr val="white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Sistema jano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855"/>
            <a:ext cx="26574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4" name="Shape 85"/>
          <p:cNvSpPr txBox="1">
            <a:spLocks/>
          </p:cNvSpPr>
          <p:nvPr/>
        </p:nvSpPr>
        <p:spPr>
          <a:xfrm>
            <a:off x="791580" y="1563638"/>
            <a:ext cx="7560840" cy="26093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/>
              <a:t>Mejorar la rendición de cuentas de fondos SAT-SET gestionados mediante adelantos a responsables incorporándolo a la plataforma de rendición de cuentas unificada de la UNL basada en el sistema </a:t>
            </a:r>
            <a:r>
              <a:rPr lang="es-ES" sz="2000"/>
              <a:t>JANO</a:t>
            </a:r>
            <a:r>
              <a:rPr lang="es-ES" sz="2000" smtClean="0"/>
              <a:t>.</a:t>
            </a:r>
          </a:p>
          <a:p>
            <a:pPr marL="0" indent="0" algn="just">
              <a:buNone/>
            </a:pPr>
            <a:endParaRPr lang="es-ES" sz="2000"/>
          </a:p>
          <a:p>
            <a:pPr marL="0" indent="0" algn="just">
              <a:buNone/>
            </a:pPr>
            <a:r>
              <a:rPr lang="es-ES" sz="2000"/>
              <a:t>En una segunda instancia la integración abarcará las gestiones de Liquidación y Pago.</a:t>
            </a:r>
          </a:p>
          <a:p>
            <a:pPr>
              <a:spcBef>
                <a:spcPts val="0"/>
              </a:spcBef>
              <a:buFont typeface="Wingdings 2"/>
              <a:buNone/>
            </a:pPr>
            <a:endParaRPr lang="es-ES"/>
          </a:p>
        </p:txBody>
      </p:sp>
      <p:sp>
        <p:nvSpPr>
          <p:cNvPr id="5" name="Shape 81"/>
          <p:cNvSpPr txBox="1">
            <a:spLocks/>
          </p:cNvSpPr>
          <p:nvPr/>
        </p:nvSpPr>
        <p:spPr>
          <a:xfrm>
            <a:off x="0" y="133533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mtClean="0"/>
              <a:t>objetivo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17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31312" y="151467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mtClean="0"/>
              <a:t>P</a:t>
            </a:r>
            <a:r>
              <a:rPr lang="en" smtClean="0"/>
              <a:t>roceso de solicitud</a:t>
            </a:r>
            <a:endParaRPr lang="en"/>
          </a:p>
        </p:txBody>
      </p:sp>
      <p:grpSp>
        <p:nvGrpSpPr>
          <p:cNvPr id="7" name="Shape 468"/>
          <p:cNvGrpSpPr/>
          <p:nvPr/>
        </p:nvGrpSpPr>
        <p:grpSpPr>
          <a:xfrm>
            <a:off x="3212548" y="1995686"/>
            <a:ext cx="1998825" cy="1872208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8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31312" y="3070842"/>
            <a:ext cx="2195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Sistema de </a:t>
            </a:r>
            <a:b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Mesa de Entradas</a:t>
            </a:r>
            <a:endParaRPr lang="es-ES" b="1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Otorga Nro. Expte mediante</a:t>
            </a:r>
            <a:endParaRPr lang="es-ES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99792" y="12733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UNIDAD </a:t>
            </a:r>
          </a:p>
          <a:p>
            <a:pPr algn="ctr"/>
            <a:r>
              <a:rPr lang="es-ES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EJECUTORA</a:t>
            </a:r>
            <a:endParaRPr lang="es-ES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3" y="2162081"/>
            <a:ext cx="1584176" cy="108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Shape 468"/>
          <p:cNvGrpSpPr/>
          <p:nvPr/>
        </p:nvGrpSpPr>
        <p:grpSpPr>
          <a:xfrm>
            <a:off x="6876256" y="1286972"/>
            <a:ext cx="1782801" cy="1762461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21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9623"/>
            <a:ext cx="1512168" cy="103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 de flecha"/>
          <p:cNvCxnSpPr>
            <a:stCxn id="1026" idx="3"/>
            <a:endCxn id="1027" idx="1"/>
          </p:cNvCxnSpPr>
          <p:nvPr/>
        </p:nvCxnSpPr>
        <p:spPr>
          <a:xfrm flipV="1">
            <a:off x="4995349" y="1936228"/>
            <a:ext cx="2024923" cy="767337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033" idx="3"/>
            <a:endCxn id="1026" idx="1"/>
          </p:cNvCxnSpPr>
          <p:nvPr/>
        </p:nvCxnSpPr>
        <p:spPr>
          <a:xfrm>
            <a:off x="1915100" y="2031690"/>
            <a:ext cx="1496073" cy="671875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Shape 468"/>
          <p:cNvGrpSpPr/>
          <p:nvPr/>
        </p:nvGrpSpPr>
        <p:grpSpPr>
          <a:xfrm>
            <a:off x="233553" y="1368579"/>
            <a:ext cx="1782801" cy="1762461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42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3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0"/>
          <a:stretch/>
        </p:blipFill>
        <p:spPr bwMode="auto">
          <a:xfrm>
            <a:off x="343261" y="1491630"/>
            <a:ext cx="15718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47 CuadroTexto"/>
          <p:cNvSpPr txBox="1"/>
          <p:nvPr/>
        </p:nvSpPr>
        <p:spPr>
          <a:xfrm>
            <a:off x="6444208" y="3003798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Sistema Jano</a:t>
            </a:r>
          </a:p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 inserta adelanto a responsable</a:t>
            </a:r>
            <a:endParaRPr lang="es-ES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555776" y="3901839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Sistema Ilitia</a:t>
            </a:r>
          </a:p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El usuario genera la Liquidación con el pedido para adelanto a responsable</a:t>
            </a:r>
            <a:endParaRPr lang="es-ES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36" name="1035 CuadroTexto"/>
          <p:cNvSpPr txBox="1"/>
          <p:nvPr/>
        </p:nvSpPr>
        <p:spPr>
          <a:xfrm>
            <a:off x="2357136" y="1919719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rgbClr val="FFC000"/>
                </a:solidFill>
              </a:rPr>
              <a:t>WS</a:t>
            </a:r>
            <a:endParaRPr lang="es-ES" b="1">
              <a:solidFill>
                <a:srgbClr val="FFC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985335" y="2303391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rgbClr val="FFC000"/>
                </a:solidFill>
              </a:rPr>
              <a:t>WS</a:t>
            </a:r>
            <a:endParaRPr lang="es-ES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/>
      <p:bldP spid="1036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-32345" y="113367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mtClean="0"/>
              <a:t>P</a:t>
            </a:r>
            <a:r>
              <a:rPr lang="en" smtClean="0"/>
              <a:t>roceso de solicitud</a:t>
            </a:r>
            <a:endParaRPr lang="en"/>
          </a:p>
        </p:txBody>
      </p:sp>
      <p:grpSp>
        <p:nvGrpSpPr>
          <p:cNvPr id="10" name="Shape 370"/>
          <p:cNvGrpSpPr/>
          <p:nvPr/>
        </p:nvGrpSpPr>
        <p:grpSpPr>
          <a:xfrm>
            <a:off x="2987824" y="1913441"/>
            <a:ext cx="737384" cy="896638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11" name="Shape 37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72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7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453"/>
          <p:cNvSpPr/>
          <p:nvPr/>
        </p:nvSpPr>
        <p:spPr>
          <a:xfrm>
            <a:off x="5044824" y="1821111"/>
            <a:ext cx="1109231" cy="846985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4396752" y="2649099"/>
            <a:ext cx="2448272" cy="1899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derecha"/>
          <p:cNvSpPr/>
          <p:nvPr/>
        </p:nvSpPr>
        <p:spPr>
          <a:xfrm>
            <a:off x="2403060" y="2147638"/>
            <a:ext cx="432048" cy="2633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252736" y="2741429"/>
            <a:ext cx="223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MESA DE ENTRADAS</a:t>
            </a:r>
            <a:endParaRPr lang="es-ES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468"/>
          <p:cNvGrpSpPr/>
          <p:nvPr/>
        </p:nvGrpSpPr>
        <p:grpSpPr>
          <a:xfrm>
            <a:off x="323528" y="1565960"/>
            <a:ext cx="1998825" cy="1872208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20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3" y="1732355"/>
            <a:ext cx="1584176" cy="108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347324" y="1821111"/>
            <a:ext cx="168917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Dirección General de Administración</a:t>
            </a:r>
            <a:endParaRPr lang="es-E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35056" y="3898432"/>
            <a:ext cx="531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CETRI</a:t>
            </a:r>
          </a:p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Autoriza la liquidación, imprime y da  ingreso al expediente en papel por </a:t>
            </a:r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Mesa de Entradas</a:t>
            </a:r>
            <a:endParaRPr lang="es-ES" sz="16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3923928" y="2142024"/>
            <a:ext cx="432048" cy="2633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derecha"/>
          <p:cNvSpPr/>
          <p:nvPr/>
        </p:nvSpPr>
        <p:spPr>
          <a:xfrm>
            <a:off x="6845024" y="2195767"/>
            <a:ext cx="432048" cy="2633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7169568" y="3733159"/>
            <a:ext cx="208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La solicitud del AR prosigue por el circuito habitual de DGA</a:t>
            </a:r>
            <a:endParaRPr lang="es-ES" sz="16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62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107504" y="114508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mtClean="0"/>
              <a:t>P</a:t>
            </a:r>
            <a:r>
              <a:rPr lang="en" smtClean="0"/>
              <a:t>roceso de rendición</a:t>
            </a:r>
            <a:endParaRPr lang="en"/>
          </a:p>
        </p:txBody>
      </p:sp>
      <p:grpSp>
        <p:nvGrpSpPr>
          <p:cNvPr id="66" name="Shape 468"/>
          <p:cNvGrpSpPr/>
          <p:nvPr/>
        </p:nvGrpSpPr>
        <p:grpSpPr>
          <a:xfrm>
            <a:off x="6642220" y="1890677"/>
            <a:ext cx="1782801" cy="1762461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67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2040456"/>
            <a:ext cx="1512168" cy="103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69 CuadroTexto"/>
          <p:cNvSpPr txBox="1"/>
          <p:nvPr/>
        </p:nvSpPr>
        <p:spPr>
          <a:xfrm>
            <a:off x="6228184" y="3665289"/>
            <a:ext cx="2592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Sistema Jano</a:t>
            </a:r>
          </a:p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Carga de Comprobantes</a:t>
            </a:r>
            <a:endParaRPr lang="es-ES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1" name="Shape 453"/>
          <p:cNvSpPr/>
          <p:nvPr/>
        </p:nvSpPr>
        <p:spPr>
          <a:xfrm>
            <a:off x="3039318" y="1337654"/>
            <a:ext cx="751312" cy="54910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2" name="71 Conector recto"/>
          <p:cNvCxnSpPr/>
          <p:nvPr/>
        </p:nvCxnSpPr>
        <p:spPr>
          <a:xfrm flipV="1">
            <a:off x="2792062" y="1879813"/>
            <a:ext cx="1204796" cy="1389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1743174" y="1967042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Responsable del AR</a:t>
            </a:r>
          </a:p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(mediante el perfil “Responsable”)</a:t>
            </a:r>
            <a:endParaRPr lang="es-ES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0" name="Shape 453"/>
          <p:cNvSpPr/>
          <p:nvPr/>
        </p:nvSpPr>
        <p:spPr>
          <a:xfrm>
            <a:off x="3131840" y="3036417"/>
            <a:ext cx="751312" cy="54910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2884584" y="3578576"/>
            <a:ext cx="1204796" cy="1389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CuadroTexto"/>
          <p:cNvSpPr txBox="1"/>
          <p:nvPr/>
        </p:nvSpPr>
        <p:spPr>
          <a:xfrm>
            <a:off x="1691680" y="3665805"/>
            <a:ext cx="3528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Usuario Ilitia</a:t>
            </a:r>
          </a:p>
          <a:p>
            <a:pPr algn="ctr"/>
            <a:r>
              <a:rPr lang="es-ES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(mediante el perfil “Administrador” puede gestionar todas las liquidaciones que fueron generadas por su usuario en Ilitia)</a:t>
            </a:r>
            <a:endParaRPr lang="es-ES" sz="16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-1860" y="283480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DOS OPCIONES ALTERNATIVAS DE INGRESO</a:t>
            </a:r>
          </a:p>
        </p:txBody>
      </p:sp>
      <p:cxnSp>
        <p:nvCxnSpPr>
          <p:cNvPr id="8" name="7 Conector curvado"/>
          <p:cNvCxnSpPr>
            <a:stCxn id="83" idx="0"/>
          </p:cNvCxnSpPr>
          <p:nvPr/>
        </p:nvCxnSpPr>
        <p:spPr>
          <a:xfrm rot="5400000" flipH="1" flipV="1">
            <a:off x="1151712" y="1502752"/>
            <a:ext cx="1222601" cy="14415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curvado"/>
          <p:cNvCxnSpPr>
            <a:stCxn id="83" idx="2"/>
            <a:endCxn id="82" idx="1"/>
          </p:cNvCxnSpPr>
          <p:nvPr/>
        </p:nvCxnSpPr>
        <p:spPr>
          <a:xfrm rot="16200000" flipH="1">
            <a:off x="1028414" y="3679647"/>
            <a:ext cx="677109" cy="64942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curvado"/>
          <p:cNvCxnSpPr>
            <a:stCxn id="73" idx="3"/>
          </p:cNvCxnSpPr>
          <p:nvPr/>
        </p:nvCxnSpPr>
        <p:spPr>
          <a:xfrm flipV="1">
            <a:off x="4983534" y="2274818"/>
            <a:ext cx="1440160" cy="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82" idx="3"/>
          </p:cNvCxnSpPr>
          <p:nvPr/>
        </p:nvCxnSpPr>
        <p:spPr>
          <a:xfrm flipV="1">
            <a:off x="5220072" y="2643758"/>
            <a:ext cx="1296144" cy="1699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 flipV="1">
            <a:off x="7758039" y="1176617"/>
            <a:ext cx="522373" cy="672188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CuadroTexto"/>
          <p:cNvSpPr txBox="1"/>
          <p:nvPr/>
        </p:nvSpPr>
        <p:spPr>
          <a:xfrm>
            <a:off x="8119021" y="1427541"/>
            <a:ext cx="6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rgbClr val="FFC000"/>
                </a:solidFill>
              </a:rPr>
              <a:t>WS</a:t>
            </a:r>
            <a:endParaRPr lang="es-ES" b="1">
              <a:solidFill>
                <a:srgbClr val="FFC000"/>
              </a:solidFill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7819984" y="804933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smtClean="0">
                <a:solidFill>
                  <a:schemeClr val="bg1">
                    <a:lumMod val="50000"/>
                  </a:schemeClr>
                </a:solidFill>
              </a:rPr>
              <a:t>SIU Pilagá</a:t>
            </a:r>
            <a:endParaRPr lang="es-ES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0" y="100150"/>
            <a:ext cx="7131300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mtClean="0"/>
              <a:t>P</a:t>
            </a:r>
            <a:r>
              <a:rPr lang="en" smtClean="0"/>
              <a:t>roceso de rendición</a:t>
            </a:r>
            <a:endParaRPr lang="en"/>
          </a:p>
        </p:txBody>
      </p:sp>
      <p:grpSp>
        <p:nvGrpSpPr>
          <p:cNvPr id="19" name="Shape 468"/>
          <p:cNvGrpSpPr/>
          <p:nvPr/>
        </p:nvGrpSpPr>
        <p:grpSpPr>
          <a:xfrm>
            <a:off x="980802" y="1639574"/>
            <a:ext cx="677664" cy="516237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20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444"/>
          <p:cNvGrpSpPr/>
          <p:nvPr/>
        </p:nvGrpSpPr>
        <p:grpSpPr>
          <a:xfrm>
            <a:off x="697349" y="3155700"/>
            <a:ext cx="247055" cy="466137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23" name="Shape 44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4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" name="Shape 450"/>
          <p:cNvGrpSpPr/>
          <p:nvPr/>
        </p:nvGrpSpPr>
        <p:grpSpPr>
          <a:xfrm>
            <a:off x="945138" y="3160164"/>
            <a:ext cx="210108" cy="461673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26" name="Shape 45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452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" name="Shape 444"/>
          <p:cNvGrpSpPr/>
          <p:nvPr/>
        </p:nvGrpSpPr>
        <p:grpSpPr>
          <a:xfrm>
            <a:off x="1633188" y="3155700"/>
            <a:ext cx="247055" cy="466137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29" name="Shape 44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44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450"/>
          <p:cNvGrpSpPr/>
          <p:nvPr/>
        </p:nvGrpSpPr>
        <p:grpSpPr>
          <a:xfrm>
            <a:off x="1897710" y="3167851"/>
            <a:ext cx="210108" cy="461673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32" name="Shape 45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452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" name="Shape 444"/>
          <p:cNvGrpSpPr/>
          <p:nvPr/>
        </p:nvGrpSpPr>
        <p:grpSpPr>
          <a:xfrm>
            <a:off x="1154226" y="3160164"/>
            <a:ext cx="247055" cy="466137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35" name="Shape 44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44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" name="Shape 450"/>
          <p:cNvGrpSpPr/>
          <p:nvPr/>
        </p:nvGrpSpPr>
        <p:grpSpPr>
          <a:xfrm>
            <a:off x="1405438" y="3160164"/>
            <a:ext cx="210108" cy="461673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38" name="Shape 45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452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" name="Shape 374"/>
          <p:cNvGrpSpPr/>
          <p:nvPr/>
        </p:nvGrpSpPr>
        <p:grpSpPr>
          <a:xfrm>
            <a:off x="928954" y="2408937"/>
            <a:ext cx="231475" cy="277492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41" name="Shape 37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2" name="Shape 37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3" name="Shape 37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44" name="Shape 374"/>
          <p:cNvGrpSpPr/>
          <p:nvPr/>
        </p:nvGrpSpPr>
        <p:grpSpPr>
          <a:xfrm>
            <a:off x="1191012" y="2409814"/>
            <a:ext cx="231475" cy="277492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45" name="Shape 37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6" name="Shape 37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47" name="Shape 37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48" name="Shape 374"/>
          <p:cNvGrpSpPr/>
          <p:nvPr/>
        </p:nvGrpSpPr>
        <p:grpSpPr>
          <a:xfrm>
            <a:off x="1473455" y="2408937"/>
            <a:ext cx="231475" cy="277492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49" name="Shape 37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50" name="Shape 37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51" name="Shape 37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52" name="Shape 374"/>
          <p:cNvGrpSpPr/>
          <p:nvPr/>
        </p:nvGrpSpPr>
        <p:grpSpPr>
          <a:xfrm>
            <a:off x="1471472" y="2707904"/>
            <a:ext cx="231475" cy="277492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53" name="Shape 37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54" name="Shape 37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55" name="Shape 37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56" name="Shape 374"/>
          <p:cNvGrpSpPr/>
          <p:nvPr/>
        </p:nvGrpSpPr>
        <p:grpSpPr>
          <a:xfrm>
            <a:off x="1203896" y="2707896"/>
            <a:ext cx="231475" cy="277492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57" name="Shape 37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58" name="Shape 37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59" name="Shape 37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60" name="Shape 374"/>
          <p:cNvGrpSpPr/>
          <p:nvPr/>
        </p:nvGrpSpPr>
        <p:grpSpPr>
          <a:xfrm>
            <a:off x="906998" y="2707904"/>
            <a:ext cx="231475" cy="277492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61" name="Shape 37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62" name="Shape 37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63" name="Shape 37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</p:grpSp>
      <p:sp>
        <p:nvSpPr>
          <p:cNvPr id="64" name="Shape 90"/>
          <p:cNvSpPr txBox="1">
            <a:spLocks/>
          </p:cNvSpPr>
          <p:nvPr/>
        </p:nvSpPr>
        <p:spPr>
          <a:xfrm>
            <a:off x="2702300" y="1347614"/>
            <a:ext cx="6264696" cy="28803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smtClean="0"/>
              <a:t>La carga de comprobantes se realizará </a:t>
            </a:r>
            <a:r>
              <a:rPr lang="en" sz="1800" smtClean="0"/>
              <a:t>indicando </a:t>
            </a:r>
            <a:r>
              <a:rPr lang="en" sz="1800" smtClean="0"/>
              <a:t>para cada comprobante: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800" smtClean="0"/>
          </a:p>
          <a:p>
            <a:pPr marL="285750" indent="-28575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n" sz="1800" smtClean="0"/>
              <a:t>Nro de CUIT</a:t>
            </a:r>
          </a:p>
          <a:p>
            <a:pPr marL="285750" indent="-28575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n" sz="1800" smtClean="0"/>
              <a:t>Fecha</a:t>
            </a:r>
          </a:p>
          <a:p>
            <a:pPr marL="285750" indent="-28575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n" sz="1800" smtClean="0"/>
              <a:t>Tipo y Nro de Comprobante</a:t>
            </a:r>
          </a:p>
          <a:p>
            <a:pPr marL="285750" indent="-28575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n" sz="1800" smtClean="0"/>
              <a:t>Importe</a:t>
            </a:r>
          </a:p>
          <a:p>
            <a:pPr marL="285750" indent="-28575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n" sz="1800" smtClean="0"/>
              <a:t>Concepto del Gasto</a:t>
            </a:r>
          </a:p>
          <a:p>
            <a:pPr marL="285750" indent="-28575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n" sz="1800" smtClean="0"/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s-ES" sz="1800" smtClean="0"/>
          </a:p>
        </p:txBody>
      </p:sp>
      <p:sp>
        <p:nvSpPr>
          <p:cNvPr id="65" name="Shape 90"/>
          <p:cNvSpPr txBox="1">
            <a:spLocks/>
          </p:cNvSpPr>
          <p:nvPr/>
        </p:nvSpPr>
        <p:spPr>
          <a:xfrm>
            <a:off x="6113537" y="2864208"/>
            <a:ext cx="3024336" cy="21354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chemeClr val="dk1"/>
              </a:buClr>
              <a:buSzPts val="1100"/>
              <a:buNone/>
            </a:pPr>
            <a:r>
              <a:rPr lang="en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👍 </a:t>
            </a:r>
            <a:r>
              <a:rPr lang="en" sz="1800" smtClean="0">
                <a:latin typeface="+mj-lt"/>
              </a:rPr>
              <a:t>Vinculación con el Registro de Proveedores</a:t>
            </a: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1800">
                <a:solidFill>
                  <a:schemeClr val="bg1">
                    <a:lumMod val="50000"/>
                  </a:schemeClr>
                </a:solidFill>
                <a:latin typeface="+mj-lt"/>
              </a:rPr>
              <a:t>👍 </a:t>
            </a:r>
            <a:r>
              <a:rPr lang="en" sz="1800" smtClean="0">
                <a:latin typeface="+mj-lt"/>
              </a:rPr>
              <a:t>Control de duplicidad de comprobantes</a:t>
            </a: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1800">
                <a:solidFill>
                  <a:schemeClr val="bg1">
                    <a:lumMod val="50000"/>
                  </a:schemeClr>
                </a:solidFill>
                <a:latin typeface="+mj-lt"/>
              </a:rPr>
              <a:t>👍 </a:t>
            </a:r>
            <a:r>
              <a:rPr lang="en" sz="1800" smtClean="0">
                <a:latin typeface="+mj-lt"/>
              </a:rPr>
              <a:t>Mayor cercanía entre quien ejecuta y quien imputa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smtClean="0"/>
          </a:p>
        </p:txBody>
      </p:sp>
    </p:spTree>
    <p:extLst>
      <p:ext uri="{BB962C8B-B14F-4D97-AF65-F5344CB8AC3E}">
        <p14:creationId xmlns:p14="http://schemas.microsoft.com/office/powerpoint/2010/main" val="29194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 advAuto="5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8642" y="100150"/>
            <a:ext cx="8235766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smtClean="0"/>
              <a:t>IMPACTO DE LA MEJORA DESDE EL </a:t>
            </a:r>
            <a:r>
              <a:rPr lang="es-ES" sz="3200" smtClean="0"/>
              <a:t>USUARIO</a:t>
            </a:r>
            <a:endParaRPr lang="en" sz="3200"/>
          </a:p>
        </p:txBody>
      </p:sp>
      <p:grpSp>
        <p:nvGrpSpPr>
          <p:cNvPr id="19" name="Shape 468"/>
          <p:cNvGrpSpPr/>
          <p:nvPr/>
        </p:nvGrpSpPr>
        <p:grpSpPr>
          <a:xfrm>
            <a:off x="831996" y="1675057"/>
            <a:ext cx="961117" cy="837822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20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444"/>
          <p:cNvGrpSpPr/>
          <p:nvPr/>
        </p:nvGrpSpPr>
        <p:grpSpPr>
          <a:xfrm>
            <a:off x="656683" y="2782935"/>
            <a:ext cx="247055" cy="466137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23" name="Shape 44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4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" name="Shape 450"/>
          <p:cNvGrpSpPr/>
          <p:nvPr/>
        </p:nvGrpSpPr>
        <p:grpSpPr>
          <a:xfrm>
            <a:off x="904472" y="2787399"/>
            <a:ext cx="210108" cy="461673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26" name="Shape 45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452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" name="Shape 444"/>
          <p:cNvGrpSpPr/>
          <p:nvPr/>
        </p:nvGrpSpPr>
        <p:grpSpPr>
          <a:xfrm>
            <a:off x="1592522" y="2782935"/>
            <a:ext cx="247055" cy="466137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29" name="Shape 44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44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450"/>
          <p:cNvGrpSpPr/>
          <p:nvPr/>
        </p:nvGrpSpPr>
        <p:grpSpPr>
          <a:xfrm>
            <a:off x="1857044" y="2795086"/>
            <a:ext cx="210108" cy="461673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32" name="Shape 45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452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" name="Shape 444"/>
          <p:cNvGrpSpPr/>
          <p:nvPr/>
        </p:nvGrpSpPr>
        <p:grpSpPr>
          <a:xfrm>
            <a:off x="1113560" y="2787399"/>
            <a:ext cx="247055" cy="466137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35" name="Shape 44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44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" name="Shape 450"/>
          <p:cNvGrpSpPr/>
          <p:nvPr/>
        </p:nvGrpSpPr>
        <p:grpSpPr>
          <a:xfrm>
            <a:off x="1364772" y="2787399"/>
            <a:ext cx="210108" cy="461673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38" name="Shape 45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452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90"/>
          <p:cNvSpPr txBox="1">
            <a:spLocks/>
          </p:cNvSpPr>
          <p:nvPr/>
        </p:nvSpPr>
        <p:spPr>
          <a:xfrm>
            <a:off x="2771800" y="1788452"/>
            <a:ext cx="6264696" cy="28803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n" sz="1800" smtClean="0"/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s-ES" sz="1800" smtClean="0"/>
          </a:p>
        </p:txBody>
      </p:sp>
      <p:sp>
        <p:nvSpPr>
          <p:cNvPr id="65" name="Shape 90"/>
          <p:cNvSpPr txBox="1">
            <a:spLocks/>
          </p:cNvSpPr>
          <p:nvPr/>
        </p:nvSpPr>
        <p:spPr>
          <a:xfrm>
            <a:off x="2627784" y="1187870"/>
            <a:ext cx="6264696" cy="323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>
              <a:buClr>
                <a:schemeClr val="dk1"/>
              </a:buClr>
              <a:buSzPts val="1100"/>
              <a:buNone/>
            </a:pPr>
            <a:r>
              <a:rPr lang="en" sz="1800">
                <a:solidFill>
                  <a:prstClr val="white">
                    <a:lumMod val="50000"/>
                  </a:prstClr>
                </a:solidFill>
                <a:latin typeface="Franklin Gothic Medium"/>
                <a:ea typeface="+mn-ea"/>
                <a:cs typeface="+mn-cs"/>
              </a:rPr>
              <a:t>👍 </a:t>
            </a:r>
            <a:r>
              <a:rPr lang="en" sz="1800">
                <a:latin typeface="+mj-lt"/>
              </a:rPr>
              <a:t>Herramienta sencilla y de fácil acceso (se puede acceder desde cualquier conexión a Internet)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180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👍 </a:t>
            </a:r>
            <a:r>
              <a:rPr lang="es-ES" sz="1800" smtClean="0">
                <a:latin typeface="+mj-lt"/>
              </a:rPr>
              <a:t>Facilita la individualización </a:t>
            </a:r>
            <a:r>
              <a:rPr lang="es-ES" sz="1800">
                <a:latin typeface="+mj-lt"/>
              </a:rPr>
              <a:t>de </a:t>
            </a:r>
            <a:r>
              <a:rPr lang="es-ES" sz="1800">
                <a:latin typeface="+mj-lt"/>
              </a:rPr>
              <a:t>cada </a:t>
            </a:r>
            <a:r>
              <a:rPr lang="es-ES" sz="1800" smtClean="0">
                <a:latin typeface="+mj-lt"/>
              </a:rPr>
              <a:t>AR pudiendo </a:t>
            </a:r>
            <a:r>
              <a:rPr lang="es-ES" sz="1800">
                <a:latin typeface="+mj-lt"/>
              </a:rPr>
              <a:t>hacer un seguimiento sobre su estado (rendido/no rendido) </a:t>
            </a:r>
            <a:r>
              <a:rPr lang="es-ES" sz="1800">
                <a:latin typeface="+mj-lt"/>
              </a:rPr>
              <a:t>obteniendo </a:t>
            </a:r>
            <a:r>
              <a:rPr lang="es-ES" sz="1800" smtClean="0">
                <a:latin typeface="+mj-lt"/>
              </a:rPr>
              <a:t>información </a:t>
            </a:r>
            <a:r>
              <a:rPr lang="es-ES" sz="1800">
                <a:latin typeface="+mj-lt"/>
              </a:rPr>
              <a:t>relevante de forma accesible (fecha de cobro, número de expediente, entre </a:t>
            </a:r>
            <a:r>
              <a:rPr lang="es-ES" sz="1800">
                <a:latin typeface="+mj-lt"/>
              </a:rPr>
              <a:t>otras</a:t>
            </a:r>
            <a:r>
              <a:rPr lang="es-ES" sz="1800" smtClean="0">
                <a:latin typeface="+mj-lt"/>
              </a:rPr>
              <a:t>)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1800" smtClean="0">
              <a:latin typeface="+mj-lt"/>
            </a:endParaRP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1800">
                <a:solidFill>
                  <a:schemeClr val="bg1">
                    <a:lumMod val="50000"/>
                  </a:schemeClr>
                </a:solidFill>
                <a:latin typeface="+mj-lt"/>
              </a:rPr>
              <a:t>👍 </a:t>
            </a:r>
            <a:r>
              <a:rPr lang="en" sz="1800" smtClean="0">
                <a:latin typeface="+mj-lt"/>
              </a:rPr>
              <a:t>No es necesario conocer las formalidades en cuanto a formato de rendición.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smtClean="0"/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1800">
                <a:solidFill>
                  <a:schemeClr val="bg1">
                    <a:lumMod val="50000"/>
                  </a:schemeClr>
                </a:solidFill>
              </a:rPr>
              <a:t>👍 </a:t>
            </a:r>
            <a:r>
              <a:rPr lang="en" sz="1800" smtClean="0">
                <a:latin typeface="+mj-lt"/>
              </a:rPr>
              <a:t>Permite cargas parciales alojandose la información en servidores UNL evitando riesgos de pérdida de datos</a:t>
            </a:r>
            <a:r>
              <a:rPr lang="en" sz="1800" smtClean="0"/>
              <a:t>.</a:t>
            </a:r>
            <a:endParaRPr lang="en" sz="1800"/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smtClean="0"/>
          </a:p>
        </p:txBody>
      </p:sp>
      <p:sp>
        <p:nvSpPr>
          <p:cNvPr id="69" name="Shape 441"/>
          <p:cNvSpPr/>
          <p:nvPr/>
        </p:nvSpPr>
        <p:spPr>
          <a:xfrm>
            <a:off x="969448" y="3372580"/>
            <a:ext cx="746601" cy="584854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0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p" advAuto="5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0" y="133533"/>
            <a:ext cx="8712968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2400" smtClean="0"/>
              <a:t>Impacto de la mejora en la </a:t>
            </a:r>
          </a:p>
          <a:p>
            <a:pPr>
              <a:spcBef>
                <a:spcPts val="0"/>
              </a:spcBef>
            </a:pPr>
            <a:r>
              <a:rPr lang="es-ES" sz="2400" smtClean="0"/>
              <a:t>dirección de rendición de cuentas</a:t>
            </a:r>
            <a:endParaRPr lang="en" sz="2400"/>
          </a:p>
        </p:txBody>
      </p:sp>
      <p:sp>
        <p:nvSpPr>
          <p:cNvPr id="65" name="Shape 90"/>
          <p:cNvSpPr txBox="1">
            <a:spLocks/>
          </p:cNvSpPr>
          <p:nvPr/>
        </p:nvSpPr>
        <p:spPr>
          <a:xfrm>
            <a:off x="3839306" y="1795128"/>
            <a:ext cx="5184576" cy="2808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chemeClr val="dk1"/>
              </a:buClr>
              <a:buSzPts val="1100"/>
              <a:buNone/>
            </a:pPr>
            <a:r>
              <a:rPr lang="en" sz="2000" smtClean="0">
                <a:solidFill>
                  <a:schemeClr val="bg1">
                    <a:lumMod val="50000"/>
                  </a:schemeClr>
                </a:solidFill>
              </a:rPr>
              <a:t>👍 </a:t>
            </a:r>
            <a:r>
              <a:rPr lang="en" sz="2000" smtClean="0">
                <a:latin typeface="+mj-lt"/>
              </a:rPr>
              <a:t>Facilita la identificación del Adelanto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2000">
              <a:latin typeface="+mj-lt"/>
            </a:endParaRPr>
          </a:p>
          <a:p>
            <a:pPr lvl="0">
              <a:buClr>
                <a:prstClr val="black"/>
              </a:buClr>
              <a:buSzPts val="1100"/>
              <a:buNone/>
            </a:pPr>
            <a:r>
              <a:rPr lang="en" sz="2000">
                <a:solidFill>
                  <a:prstClr val="white">
                    <a:lumMod val="50000"/>
                  </a:prstClr>
                </a:solidFill>
                <a:latin typeface="Franklin Gothic Book"/>
                <a:ea typeface="+mn-ea"/>
                <a:cs typeface="+mn-cs"/>
              </a:rPr>
              <a:t>👍 </a:t>
            </a:r>
            <a:r>
              <a:rPr lang="en" sz="2000">
                <a:latin typeface="+mj-lt"/>
              </a:rPr>
              <a:t>Proveedores validados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2000" smtClean="0">
              <a:latin typeface="+mj-lt"/>
            </a:endParaRP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2000" smtClean="0">
                <a:solidFill>
                  <a:schemeClr val="bg1">
                    <a:lumMod val="50000"/>
                  </a:schemeClr>
                </a:solidFill>
              </a:rPr>
              <a:t>👍 </a:t>
            </a:r>
            <a:r>
              <a:rPr lang="en" sz="2000" smtClean="0">
                <a:latin typeface="+mj-lt"/>
              </a:rPr>
              <a:t>Estandarización en los formatos utilizados en la confección del expediente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2000" smtClean="0">
                <a:solidFill>
                  <a:schemeClr val="bg1">
                    <a:lumMod val="50000"/>
                  </a:schemeClr>
                </a:solidFill>
              </a:rPr>
              <a:t>👍 </a:t>
            </a:r>
            <a:r>
              <a:rPr lang="en" sz="2000" smtClean="0">
                <a:latin typeface="+mj-lt"/>
              </a:rPr>
              <a:t>No existe necesidad de realizar controles de </a:t>
            </a:r>
            <a:r>
              <a:rPr lang="en" sz="2000" smtClean="0">
                <a:latin typeface="+mj-lt"/>
              </a:rPr>
              <a:t>sumatorias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2000">
              <a:latin typeface="+mj-lt"/>
            </a:endParaRPr>
          </a:p>
          <a:p>
            <a:pPr>
              <a:buClr>
                <a:schemeClr val="dk1"/>
              </a:buClr>
              <a:buSzPts val="1100"/>
              <a:buNone/>
            </a:pPr>
            <a:endParaRPr lang="en" sz="2000" smtClean="0">
              <a:latin typeface="+mj-lt"/>
            </a:endParaRP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smtClean="0"/>
          </a:p>
        </p:txBody>
      </p:sp>
      <p:grpSp>
        <p:nvGrpSpPr>
          <p:cNvPr id="66" name="Shape 370"/>
          <p:cNvGrpSpPr/>
          <p:nvPr/>
        </p:nvGrpSpPr>
        <p:grpSpPr>
          <a:xfrm>
            <a:off x="364254" y="1821123"/>
            <a:ext cx="582301" cy="797938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67" name="Shape 37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372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37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" name="Shape 370"/>
          <p:cNvGrpSpPr/>
          <p:nvPr/>
        </p:nvGrpSpPr>
        <p:grpSpPr>
          <a:xfrm>
            <a:off x="1033903" y="1821123"/>
            <a:ext cx="582301" cy="797938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71" name="Shape 37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372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37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" name="Shape 370"/>
          <p:cNvGrpSpPr/>
          <p:nvPr/>
        </p:nvGrpSpPr>
        <p:grpSpPr>
          <a:xfrm>
            <a:off x="1719932" y="1821123"/>
            <a:ext cx="582301" cy="797938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75" name="Shape 37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372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37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8" name="Shape 370"/>
          <p:cNvGrpSpPr/>
          <p:nvPr/>
        </p:nvGrpSpPr>
        <p:grpSpPr>
          <a:xfrm>
            <a:off x="2368004" y="1821123"/>
            <a:ext cx="582301" cy="797938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79" name="Shape 37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372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37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3" y="2922122"/>
            <a:ext cx="1296582" cy="1296582"/>
          </a:xfrm>
          <a:prstGeom prst="rect">
            <a:avLst/>
          </a:prstGeom>
        </p:spPr>
      </p:pic>
      <p:sp>
        <p:nvSpPr>
          <p:cNvPr id="4" name="3 Multiplicar"/>
          <p:cNvSpPr/>
          <p:nvPr/>
        </p:nvSpPr>
        <p:spPr>
          <a:xfrm>
            <a:off x="633421" y="2787774"/>
            <a:ext cx="2151026" cy="1815666"/>
          </a:xfrm>
          <a:prstGeom prst="mathMultiply">
            <a:avLst>
              <a:gd name="adj1" fmla="val 1175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2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55901" r="18" b="-287"/>
          <a:stretch/>
        </p:blipFill>
        <p:spPr>
          <a:xfrm>
            <a:off x="0" y="-1460698"/>
            <a:ext cx="9144000" cy="2265631"/>
          </a:xfrm>
          <a:prstGeom prst="rect">
            <a:avLst/>
          </a:prstGeom>
        </p:spPr>
      </p:pic>
      <p:sp>
        <p:nvSpPr>
          <p:cNvPr id="5" name="Shape 81"/>
          <p:cNvSpPr txBox="1">
            <a:spLocks/>
          </p:cNvSpPr>
          <p:nvPr/>
        </p:nvSpPr>
        <p:spPr>
          <a:xfrm>
            <a:off x="0" y="133533"/>
            <a:ext cx="8712968" cy="67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2400" smtClean="0"/>
              <a:t>Impacto de la mejora en la </a:t>
            </a:r>
          </a:p>
          <a:p>
            <a:pPr>
              <a:spcBef>
                <a:spcPts val="0"/>
              </a:spcBef>
            </a:pPr>
            <a:r>
              <a:rPr lang="es-ES" sz="2400" smtClean="0"/>
              <a:t>dirección ejecución presupuestaria</a:t>
            </a:r>
            <a:endParaRPr lang="en" sz="2400"/>
          </a:p>
        </p:txBody>
      </p:sp>
      <p:sp>
        <p:nvSpPr>
          <p:cNvPr id="65" name="Shape 90"/>
          <p:cNvSpPr txBox="1">
            <a:spLocks/>
          </p:cNvSpPr>
          <p:nvPr/>
        </p:nvSpPr>
        <p:spPr>
          <a:xfrm>
            <a:off x="3823717" y="1491630"/>
            <a:ext cx="5184576" cy="2808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chemeClr val="dk1"/>
              </a:buClr>
              <a:buSzPts val="1100"/>
              <a:buNone/>
            </a:pPr>
            <a:r>
              <a:rPr lang="en" sz="2000" smtClean="0">
                <a:solidFill>
                  <a:schemeClr val="bg1">
                    <a:lumMod val="50000"/>
                  </a:schemeClr>
                </a:solidFill>
              </a:rPr>
              <a:t>👍 </a:t>
            </a:r>
            <a:r>
              <a:rPr lang="en" sz="2000" smtClean="0">
                <a:latin typeface="+mj-lt"/>
              </a:rPr>
              <a:t>A través de un web service, se migran los comprobantes cargados por el usuario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2000" smtClean="0">
                <a:solidFill>
                  <a:schemeClr val="bg1">
                    <a:lumMod val="50000"/>
                  </a:schemeClr>
                </a:solidFill>
              </a:rPr>
              <a:t>👍 </a:t>
            </a:r>
            <a:r>
              <a:rPr lang="en" sz="2000" smtClean="0">
                <a:latin typeface="+mj-lt"/>
              </a:rPr>
              <a:t>Anteriormente no se identificaba proveedor y datos del comprobante</a:t>
            </a:r>
          </a:p>
          <a:p>
            <a:pPr>
              <a:buClr>
                <a:schemeClr val="dk1"/>
              </a:buClr>
              <a:buSzPts val="1100"/>
              <a:buNone/>
            </a:pPr>
            <a:endParaRPr lang="en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dk1"/>
              </a:buClr>
              <a:buSzPts val="1100"/>
              <a:buNone/>
            </a:pPr>
            <a:r>
              <a:rPr lang="en" sz="2000" smtClean="0">
                <a:solidFill>
                  <a:schemeClr val="bg1">
                    <a:lumMod val="50000"/>
                  </a:schemeClr>
                </a:solidFill>
              </a:rPr>
              <a:t>👍 </a:t>
            </a:r>
            <a:r>
              <a:rPr lang="en" sz="2000" smtClean="0">
                <a:latin typeface="+mj-lt"/>
              </a:rPr>
              <a:t>El objeto del gasto lo define el usuario a través de “traductor” entre el Plan de Cuentas amigable de JANO y el Clasificador para la Adm. Pública Nacional.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smtClean="0"/>
          </a:p>
        </p:txBody>
      </p:sp>
      <p:grpSp>
        <p:nvGrpSpPr>
          <p:cNvPr id="23" name="Shape 468"/>
          <p:cNvGrpSpPr/>
          <p:nvPr/>
        </p:nvGrpSpPr>
        <p:grpSpPr>
          <a:xfrm>
            <a:off x="2339752" y="2398669"/>
            <a:ext cx="792088" cy="942194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24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468"/>
          <p:cNvGrpSpPr/>
          <p:nvPr/>
        </p:nvGrpSpPr>
        <p:grpSpPr>
          <a:xfrm>
            <a:off x="373195" y="2398669"/>
            <a:ext cx="792088" cy="942194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27" name="Shape 46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47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" name="5 Flecha derecha"/>
          <p:cNvSpPr/>
          <p:nvPr/>
        </p:nvSpPr>
        <p:spPr>
          <a:xfrm>
            <a:off x="1403648" y="2529382"/>
            <a:ext cx="720080" cy="417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8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 advAuto="500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433</Words>
  <Application>Microsoft Office PowerPoint</Application>
  <PresentationFormat>Presentación en pantalla (16:9)</PresentationFormat>
  <Paragraphs>73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Melisa</cp:lastModifiedBy>
  <cp:revision>29</cp:revision>
  <dcterms:created xsi:type="dcterms:W3CDTF">2017-11-30T12:30:50Z</dcterms:created>
  <dcterms:modified xsi:type="dcterms:W3CDTF">2018-04-10T15:08:22Z</dcterms:modified>
</cp:coreProperties>
</file>